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9" r:id="rId2"/>
    <p:sldId id="322" r:id="rId3"/>
    <p:sldId id="323" r:id="rId4"/>
    <p:sldId id="325" r:id="rId5"/>
    <p:sldId id="326" r:id="rId6"/>
    <p:sldId id="324" r:id="rId7"/>
    <p:sldId id="327" r:id="rId8"/>
    <p:sldId id="329" r:id="rId9"/>
    <p:sldId id="328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5500"/>
    <a:srgbClr val="B08600"/>
    <a:srgbClr val="B85C00"/>
    <a:srgbClr val="CC6600"/>
    <a:srgbClr val="934607"/>
    <a:srgbClr val="004A64"/>
    <a:srgbClr val="9C4A06"/>
    <a:srgbClr val="7D3005"/>
    <a:srgbClr val="C05B08"/>
    <a:srgbClr val="BC59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2E45-9AD4-4E51-9AF3-910C2D7C6B63}" type="datetimeFigureOut">
              <a:rPr lang="kk-KZ" smtClean="0"/>
              <a:pPr/>
              <a:t>06.06.2020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1CA05-0969-491A-99FA-E2972B097E68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xmlns="" val="180257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5574" y="2318448"/>
            <a:ext cx="3738300" cy="4085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79970" y="2331329"/>
            <a:ext cx="3500462" cy="4111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5043" y="1142984"/>
            <a:ext cx="8727438" cy="838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/>
          <p:cNvSpPr/>
          <p:nvPr/>
        </p:nvSpPr>
        <p:spPr>
          <a:xfrm>
            <a:off x="155574" y="2170197"/>
            <a:ext cx="7501641" cy="45719"/>
          </a:xfrm>
          <a:custGeom>
            <a:avLst/>
            <a:gdLst/>
            <a:ahLst/>
            <a:cxnLst/>
            <a:rect l="l" t="t" r="r" b="b"/>
            <a:pathLst>
              <a:path w="7980045">
                <a:moveTo>
                  <a:pt x="0" y="0"/>
                </a:moveTo>
                <a:lnTo>
                  <a:pt x="7979640" y="0"/>
                </a:lnTo>
              </a:path>
            </a:pathLst>
          </a:custGeom>
          <a:ln w="31791">
            <a:solidFill>
              <a:srgbClr val="D47C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57216" y="2170196"/>
            <a:ext cx="165369" cy="4355148"/>
          </a:xfrm>
          <a:custGeom>
            <a:avLst/>
            <a:gdLst/>
            <a:ahLst/>
            <a:cxnLst/>
            <a:rect l="l" t="t" r="r" b="b"/>
            <a:pathLst>
              <a:path h="3798570">
                <a:moveTo>
                  <a:pt x="0" y="3798521"/>
                </a:moveTo>
                <a:lnTo>
                  <a:pt x="0" y="0"/>
                </a:lnTo>
              </a:path>
            </a:pathLst>
          </a:custGeom>
          <a:ln w="31791">
            <a:solidFill>
              <a:srgbClr val="D47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/>
        </p:nvSpPr>
        <p:spPr>
          <a:xfrm>
            <a:off x="155575" y="6525344"/>
            <a:ext cx="7501640" cy="45719"/>
          </a:xfrm>
          <a:custGeom>
            <a:avLst/>
            <a:gdLst/>
            <a:ahLst/>
            <a:cxnLst/>
            <a:rect l="l" t="t" r="r" b="b"/>
            <a:pathLst>
              <a:path w="7980045">
                <a:moveTo>
                  <a:pt x="0" y="0"/>
                </a:moveTo>
                <a:lnTo>
                  <a:pt x="7979640" y="0"/>
                </a:lnTo>
              </a:path>
            </a:pathLst>
          </a:custGeom>
          <a:ln w="23843">
            <a:solidFill>
              <a:srgbClr val="D874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9"/>
          <p:cNvSpPr txBox="1"/>
          <p:nvPr/>
        </p:nvSpPr>
        <p:spPr>
          <a:xfrm>
            <a:off x="460375" y="2357430"/>
            <a:ext cx="3429024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Текущий контроль обучающихся </a:t>
            </a:r>
          </a:p>
          <a:p>
            <a:pPr algn="ctr"/>
            <a:r>
              <a:rPr lang="ru-RU" sz="1200" dirty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проводится в форме оценивания уровня выполнения ими ежедневных заданий </a:t>
            </a:r>
          </a:p>
          <a:p>
            <a:pPr algn="ctr"/>
            <a:r>
              <a:rPr lang="ru-RU" sz="1200" dirty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по </a:t>
            </a:r>
            <a:r>
              <a:rPr lang="ru-RU" sz="1200" dirty="0" smtClean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дисциплине</a:t>
            </a:r>
            <a:endParaRPr lang="ru-RU" sz="1200" dirty="0">
              <a:solidFill>
                <a:srgbClr val="904406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9" name="object 24"/>
          <p:cNvSpPr txBox="1"/>
          <p:nvPr/>
        </p:nvSpPr>
        <p:spPr>
          <a:xfrm>
            <a:off x="7676648" y="3536224"/>
            <a:ext cx="164307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18110" indent="150495" algn="ctr"/>
            <a:r>
              <a:rPr lang="ru-RU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800" b="1" kern="15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Приказ Министра </a:t>
            </a:r>
            <a:r>
              <a:rPr lang="ru-RU" sz="800" kern="15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образования и науки Республики Казахстан </a:t>
            </a:r>
          </a:p>
          <a:p>
            <a:pPr marR="118110" indent="150495" algn="ctr"/>
            <a:r>
              <a:rPr lang="ru-RU" sz="800" kern="15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от 18 марта 2008 года </a:t>
            </a:r>
          </a:p>
          <a:p>
            <a:pPr marR="118110" indent="150495" algn="ctr"/>
            <a:r>
              <a:rPr lang="ru-RU" sz="800" kern="15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№ 125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Bookman Old Style" panose="02050604050505020204" pitchFamily="18" charset="0"/>
              <a:cs typeface="Arial"/>
            </a:endParaRPr>
          </a:p>
        </p:txBody>
      </p:sp>
      <p:sp>
        <p:nvSpPr>
          <p:cNvPr id="30" name="object 24"/>
          <p:cNvSpPr txBox="1"/>
          <p:nvPr/>
        </p:nvSpPr>
        <p:spPr>
          <a:xfrm>
            <a:off x="7639414" y="4427269"/>
            <a:ext cx="1643042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18110" indent="150495" algn="ctr"/>
            <a:r>
              <a:rPr lang="ru-RU" sz="800" b="1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Приказ Министра </a:t>
            </a:r>
            <a:r>
              <a:rPr lang="ru-RU" sz="800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здравоохранения Республики Казахстан </a:t>
            </a:r>
          </a:p>
          <a:p>
            <a:pPr marR="118110" indent="150495" algn="ctr"/>
            <a:r>
              <a:rPr lang="ru-RU" sz="800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от 23 апреля 2019 года </a:t>
            </a:r>
          </a:p>
          <a:p>
            <a:pPr marR="118110" indent="150495" algn="ctr"/>
            <a:r>
              <a:rPr lang="ru-RU" sz="800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Times New Roman"/>
              </a:rPr>
              <a:t>№ ҚР ДСМ-46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itchFamily="18" charset="0"/>
              <a:cs typeface="Arial"/>
            </a:endParaRPr>
          </a:p>
        </p:txBody>
      </p:sp>
      <p:sp>
        <p:nvSpPr>
          <p:cNvPr id="26" name="object 19"/>
          <p:cNvSpPr txBox="1"/>
          <p:nvPr/>
        </p:nvSpPr>
        <p:spPr>
          <a:xfrm>
            <a:off x="4131077" y="2318448"/>
            <a:ext cx="3495896" cy="6047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rPr>
              <a:t>Промежуточная аттестация обучающихся </a:t>
            </a:r>
          </a:p>
          <a:p>
            <a:pPr indent="450215" algn="ctr">
              <a:spcAft>
                <a:spcPts val="0"/>
              </a:spcAft>
            </a:pPr>
            <a:r>
              <a:rPr lang="ru-RU" sz="1100" dirty="0" smtClean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проводится</a:t>
            </a:r>
            <a:r>
              <a:rPr lang="ru-RU" sz="1130" dirty="0" smtClean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ru-RU" sz="1130" dirty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в формате </a:t>
            </a:r>
            <a:r>
              <a:rPr lang="kk-KZ" sz="1130" dirty="0" smtClean="0">
                <a:solidFill>
                  <a:srgbClr val="904406"/>
                </a:solidFill>
                <a:latin typeface="Century Gothic" pitchFamily="34" charset="0"/>
                <a:cs typeface="Arial" pitchFamily="34" charset="0"/>
              </a:rPr>
              <a:t>on-line</a:t>
            </a:r>
            <a:endParaRPr lang="ru-RU" sz="1130" dirty="0">
              <a:solidFill>
                <a:srgbClr val="904406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3" name="object 11"/>
          <p:cNvSpPr txBox="1"/>
          <p:nvPr/>
        </p:nvSpPr>
        <p:spPr>
          <a:xfrm>
            <a:off x="307975" y="1191832"/>
            <a:ext cx="8257744" cy="52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700" b="1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Times New Roman"/>
              </a:rPr>
              <a:t>Текущий контроль успеваемости, промежуточная </a:t>
            </a:r>
            <a:r>
              <a:rPr lang="ru-RU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аттестация обучающихся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ГККП «</a:t>
            </a:r>
            <a:r>
              <a:rPr lang="ru-RU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Алгинский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индустриально-технический колледж»</a:t>
            </a:r>
            <a:endParaRPr sz="17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1077" y="3457221"/>
            <a:ext cx="3238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38" y="3386822"/>
            <a:ext cx="3238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object 9"/>
          <p:cNvSpPr/>
          <p:nvPr/>
        </p:nvSpPr>
        <p:spPr>
          <a:xfrm>
            <a:off x="155575" y="2170196"/>
            <a:ext cx="152400" cy="4355148"/>
          </a:xfrm>
          <a:custGeom>
            <a:avLst/>
            <a:gdLst/>
            <a:ahLst/>
            <a:cxnLst/>
            <a:rect l="l" t="t" r="r" b="b"/>
            <a:pathLst>
              <a:path h="3798570">
                <a:moveTo>
                  <a:pt x="0" y="3798521"/>
                </a:moveTo>
                <a:lnTo>
                  <a:pt x="0" y="0"/>
                </a:lnTo>
              </a:path>
            </a:pathLst>
          </a:custGeom>
          <a:ln w="31791">
            <a:solidFill>
              <a:srgbClr val="D47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9468" y="1959412"/>
            <a:ext cx="4762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AutoShape 4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7862518" y="3537602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859927" y="4345305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ject 28"/>
          <p:cNvSpPr txBox="1"/>
          <p:nvPr/>
        </p:nvSpPr>
        <p:spPr>
          <a:xfrm>
            <a:off x="4143372" y="4857760"/>
            <a:ext cx="343706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200" dirty="0">
                <a:latin typeface="Century Gothic" pitchFamily="34" charset="0"/>
              </a:rPr>
              <a:t>Тестовые задания, экзаменационные </a:t>
            </a:r>
            <a:r>
              <a:rPr lang="ru-RU" sz="1200" dirty="0" smtClean="0">
                <a:latin typeface="Century Gothic" pitchFamily="34" charset="0"/>
              </a:rPr>
              <a:t>    </a:t>
            </a:r>
          </a:p>
          <a:p>
            <a:pPr indent="450215" algn="just">
              <a:spcAft>
                <a:spcPts val="0"/>
              </a:spcAft>
            </a:pPr>
            <a:r>
              <a:rPr lang="ru-RU" sz="1200" dirty="0" smtClean="0">
                <a:latin typeface="Century Gothic" pitchFamily="34" charset="0"/>
              </a:rPr>
              <a:t>вопросы</a:t>
            </a:r>
            <a:r>
              <a:rPr lang="ru-RU" sz="1200" dirty="0">
                <a:latin typeface="Century Gothic" pitchFamily="34" charset="0"/>
              </a:rPr>
              <a:t>, </a:t>
            </a:r>
            <a:r>
              <a:rPr lang="ru-RU" sz="1200" dirty="0" smtClean="0">
                <a:latin typeface="Century Gothic" pitchFamily="34" charset="0"/>
              </a:rPr>
              <a:t>заранее разрабатываются </a:t>
            </a:r>
          </a:p>
          <a:p>
            <a:pPr indent="450215" algn="just">
              <a:spcAft>
                <a:spcPts val="0"/>
              </a:spcAft>
            </a:pPr>
            <a:r>
              <a:rPr lang="ru-RU" sz="1200" dirty="0" smtClean="0">
                <a:latin typeface="Century Gothic" pitchFamily="34" charset="0"/>
              </a:rPr>
              <a:t>и </a:t>
            </a:r>
            <a:r>
              <a:rPr lang="ru-RU" sz="1200" dirty="0">
                <a:latin typeface="Century Gothic" pitchFamily="34" charset="0"/>
              </a:rPr>
              <a:t>размещаются </a:t>
            </a:r>
            <a:r>
              <a:rPr lang="ru-RU" sz="1200" dirty="0" smtClean="0">
                <a:latin typeface="Century Gothic" pitchFamily="34" charset="0"/>
              </a:rPr>
              <a:t>на портале</a:t>
            </a:r>
          </a:p>
          <a:p>
            <a:pPr indent="450215" algn="just">
              <a:spcAft>
                <a:spcPts val="0"/>
              </a:spcAft>
            </a:pPr>
            <a:r>
              <a:rPr lang="ru-RU" sz="1200" dirty="0" smtClean="0">
                <a:latin typeface="Century Gothic" pitchFamily="34" charset="0"/>
              </a:rPr>
              <a:t> </a:t>
            </a:r>
            <a:r>
              <a:rPr lang="ru-RU" sz="1200" dirty="0">
                <a:latin typeface="Century Gothic" pitchFamily="34" charset="0"/>
              </a:rPr>
              <a:t>дистанционного обучения </a:t>
            </a:r>
            <a:endParaRPr lang="ru-RU" sz="1200" dirty="0" smtClean="0">
              <a:latin typeface="Century Gothic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200" dirty="0" smtClean="0">
                <a:latin typeface="Century Gothic" pitchFamily="34" charset="0"/>
              </a:rPr>
              <a:t>для </a:t>
            </a:r>
            <a:r>
              <a:rPr lang="ru-RU" sz="1200" dirty="0">
                <a:latin typeface="Century Gothic" pitchFamily="34" charset="0"/>
              </a:rPr>
              <a:t>общего доступа.</a:t>
            </a:r>
          </a:p>
        </p:txBody>
      </p:sp>
      <p:sp>
        <p:nvSpPr>
          <p:cNvPr id="34" name="object 35"/>
          <p:cNvSpPr txBox="1"/>
          <p:nvPr/>
        </p:nvSpPr>
        <p:spPr>
          <a:xfrm>
            <a:off x="622300" y="5545384"/>
            <a:ext cx="3157612" cy="8585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 marR="5080" indent="-8255" algn="just">
              <a:lnSpc>
                <a:spcPct val="93000"/>
              </a:lnSpc>
            </a:pPr>
            <a:r>
              <a:rPr lang="ru-RU" sz="1200" dirty="0">
                <a:latin typeface="Century Gothic" pitchFamily="34" charset="0"/>
              </a:rPr>
              <a:t>Формы текущего контроля могут быть различными и зависят от содержания освоенного материала</a:t>
            </a:r>
            <a:r>
              <a:rPr lang="kk-KZ" sz="1200" dirty="0">
                <a:latin typeface="Century Gothic" pitchFamily="34" charset="0"/>
              </a:rPr>
              <a:t> (</a:t>
            </a:r>
            <a:r>
              <a:rPr lang="ru-RU" sz="1200" dirty="0">
                <a:latin typeface="Century Gothic" pitchFamily="34" charset="0"/>
              </a:rPr>
              <a:t>тесты, рефераты, практические задания, творческое задание и </a:t>
            </a:r>
            <a:r>
              <a:rPr lang="ru-RU" sz="1200" dirty="0" err="1">
                <a:latin typeface="Century Gothic" pitchFamily="34" charset="0"/>
              </a:rPr>
              <a:t>др</a:t>
            </a:r>
            <a:r>
              <a:rPr lang="kk-KZ" sz="1200" dirty="0">
                <a:latin typeface="Century Gothic" pitchFamily="34" charset="0"/>
              </a:rPr>
              <a:t>)</a:t>
            </a:r>
            <a:endParaRPr sz="1200" dirty="0">
              <a:latin typeface="Century Gothic" pitchFamily="34" charset="0"/>
            </a:endParaRPr>
          </a:p>
        </p:txBody>
      </p:sp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27" y="5586842"/>
            <a:ext cx="3238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1077" y="5299482"/>
            <a:ext cx="3238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object 24"/>
          <p:cNvSpPr txBox="1"/>
          <p:nvPr/>
        </p:nvSpPr>
        <p:spPr>
          <a:xfrm>
            <a:off x="7610192" y="2736385"/>
            <a:ext cx="164307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18110" indent="150495" algn="ctr"/>
            <a:r>
              <a:rPr lang="ru-RU" sz="800" b="1" dirty="0">
                <a:solidFill>
                  <a:srgbClr val="646464"/>
                </a:solidFill>
                <a:latin typeface="Bookman Old Style" pitchFamily="18" charset="0"/>
              </a:rPr>
              <a:t/>
            </a:r>
            <a:br>
              <a:rPr lang="ru-RU" sz="800" b="1" dirty="0">
                <a:solidFill>
                  <a:srgbClr val="646464"/>
                </a:solidFill>
                <a:latin typeface="Bookman Old Style" pitchFamily="18" charset="0"/>
              </a:rPr>
            </a:br>
            <a:r>
              <a:rPr lang="ru-RU" sz="800" b="1" dirty="0">
                <a:solidFill>
                  <a:srgbClr val="646464"/>
                </a:solidFill>
                <a:latin typeface="Bookman Old Style" pitchFamily="18" charset="0"/>
              </a:rPr>
              <a:t>Закон </a:t>
            </a:r>
          </a:p>
          <a:p>
            <a:pPr marR="118110" indent="150495" algn="ctr"/>
            <a:r>
              <a:rPr lang="ru-RU" sz="800" b="1" dirty="0">
                <a:solidFill>
                  <a:srgbClr val="646464"/>
                </a:solidFill>
                <a:latin typeface="Bookman Old Style" pitchFamily="18" charset="0"/>
              </a:rPr>
              <a:t>Республики Казахстан </a:t>
            </a:r>
          </a:p>
          <a:p>
            <a:pPr marR="118110" indent="150495" algn="ctr"/>
            <a:r>
              <a:rPr lang="kk-KZ" sz="800" b="1" dirty="0">
                <a:solidFill>
                  <a:srgbClr val="646464"/>
                </a:solidFill>
                <a:latin typeface="Bookman Old Style" pitchFamily="18" charset="0"/>
              </a:rPr>
              <a:t>«Об образовании»</a:t>
            </a:r>
            <a:endParaRPr lang="ru-RU" sz="800" b="1" dirty="0">
              <a:solidFill>
                <a:srgbClr val="646464"/>
              </a:solidFill>
              <a:latin typeface="Bookman Old Style" pitchFamily="18" charset="0"/>
            </a:endParaRPr>
          </a:p>
          <a:p>
            <a:pPr marR="118110" indent="150495" algn="ctr"/>
            <a:r>
              <a:rPr lang="ru-RU" sz="800" dirty="0">
                <a:solidFill>
                  <a:srgbClr val="646464"/>
                </a:solidFill>
                <a:latin typeface="Bookman Old Style" pitchFamily="18" charset="0"/>
              </a:rPr>
              <a:t>от 27 июля 2007 года </a:t>
            </a:r>
          </a:p>
          <a:p>
            <a:pPr marR="118110" indent="150495" algn="ctr"/>
            <a:r>
              <a:rPr lang="ru-RU" sz="800" dirty="0">
                <a:solidFill>
                  <a:srgbClr val="646464"/>
                </a:solidFill>
                <a:latin typeface="Bookman Old Style" pitchFamily="18" charset="0"/>
              </a:rPr>
              <a:t>№ 319-ІІІ</a:t>
            </a:r>
            <a:endParaRPr sz="800" dirty="0">
              <a:solidFill>
                <a:srgbClr val="646464"/>
              </a:solidFill>
              <a:latin typeface="Bookman Old Style" pitchFamily="18" charset="0"/>
              <a:cs typeface="Arial"/>
            </a:endParaRPr>
          </a:p>
        </p:txBody>
      </p:sp>
      <p:sp>
        <p:nvSpPr>
          <p:cNvPr id="39" name="object 28"/>
          <p:cNvSpPr txBox="1"/>
          <p:nvPr/>
        </p:nvSpPr>
        <p:spPr>
          <a:xfrm>
            <a:off x="622300" y="3303488"/>
            <a:ext cx="3157612" cy="1769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Может осуществляться посредством:</a:t>
            </a:r>
          </a:p>
          <a:p>
            <a:pPr algn="just"/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1) </a:t>
            </a:r>
            <a:r>
              <a:rPr lang="ru-RU" sz="11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прямого общения 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в режиме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on-line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с использованием телекоммуникационных средств (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Zoom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;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WhatsApp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и др.);</a:t>
            </a:r>
          </a:p>
          <a:p>
            <a:pPr algn="just"/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2) </a:t>
            </a:r>
            <a:r>
              <a:rPr lang="ru-RU" sz="11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автоматизированных тестирующих комплексов </a:t>
            </a:r>
            <a:r>
              <a:rPr lang="ru-RU" sz="1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(</a:t>
            </a:r>
            <a:r>
              <a:rPr lang="ru-RU" sz="1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EduPage</a:t>
            </a:r>
            <a:r>
              <a:rPr lang="ru-RU" sz="1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и др.);</a:t>
            </a:r>
          </a:p>
          <a:p>
            <a:pPr algn="just"/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3) </a:t>
            </a:r>
            <a:r>
              <a:rPr lang="ru-RU" sz="11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проверки письменных индивидуальных заданий 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(электронная почта,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мессенджеры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: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WhatsApp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,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Telegramm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и др.).</a:t>
            </a:r>
          </a:p>
        </p:txBody>
      </p:sp>
      <p:sp>
        <p:nvSpPr>
          <p:cNvPr id="45" name="object 35"/>
          <p:cNvSpPr txBox="1"/>
          <p:nvPr/>
        </p:nvSpPr>
        <p:spPr>
          <a:xfrm>
            <a:off x="4190059" y="3463977"/>
            <a:ext cx="3377931" cy="1061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150" kern="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Рекомендуемые виды проведения:</a:t>
            </a:r>
          </a:p>
          <a:p>
            <a:pPr indent="450215" algn="just">
              <a:spcAft>
                <a:spcPts val="0"/>
              </a:spcAft>
            </a:pPr>
            <a:r>
              <a:rPr lang="ru-RU" sz="11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тестирование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 с использованием автоматизированных систем </a:t>
            </a:r>
            <a:r>
              <a:rPr lang="ru-RU" sz="1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(</a:t>
            </a:r>
            <a:r>
              <a:rPr lang="ru-RU" sz="1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EduPage</a:t>
            </a:r>
            <a:r>
              <a:rPr lang="ru-RU" sz="1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и др.);</a:t>
            </a:r>
          </a:p>
          <a:p>
            <a:pPr indent="450215" algn="just">
              <a:spcAft>
                <a:spcPts val="0"/>
              </a:spcAft>
            </a:pPr>
            <a:r>
              <a:rPr lang="ru-RU" sz="11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сдача </a:t>
            </a:r>
            <a:r>
              <a:rPr lang="ru-RU" sz="11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экзамена 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в </a:t>
            </a:r>
            <a:r>
              <a:rPr lang="ru-RU" sz="1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on-line</a:t>
            </a:r>
            <a:r>
              <a:rPr lang="ru-RU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 режиме (в устной или письменной форме).</a:t>
            </a:r>
            <a:endParaRPr lang="ru-RU" sz="115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5C7A49AA-72C6-4A6B-A7E0-BD9E75D1FB26}"/>
              </a:ext>
            </a:extLst>
          </p:cNvPr>
          <p:cNvCxnSpPr/>
          <p:nvPr/>
        </p:nvCxnSpPr>
        <p:spPr>
          <a:xfrm>
            <a:off x="7869552" y="5152420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9BD3E9B-0BD8-4CE5-ADCB-3A3D3BED154A}"/>
              </a:ext>
            </a:extLst>
          </p:cNvPr>
          <p:cNvSpPr/>
          <p:nvPr/>
        </p:nvSpPr>
        <p:spPr>
          <a:xfrm>
            <a:off x="7726549" y="5195203"/>
            <a:ext cx="1468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8110" indent="150495" algn="ctr"/>
            <a:r>
              <a:rPr lang="ru-RU" sz="800" b="1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Приказ Министра </a:t>
            </a:r>
            <a:r>
              <a:rPr lang="ru-RU" sz="800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образования и науки Республики Казахстан от 20 марта 2015 года </a:t>
            </a:r>
            <a:endParaRPr lang="en-US" sz="800" kern="15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  <a:p>
            <a:pPr marR="118110" indent="150495" algn="ctr"/>
            <a:r>
              <a:rPr lang="ru-RU" sz="800" kern="15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№ 137 </a:t>
            </a:r>
          </a:p>
        </p:txBody>
      </p:sp>
    </p:spTree>
    <p:extLst>
      <p:ext uri="{BB962C8B-B14F-4D97-AF65-F5344CB8AC3E}">
        <p14:creationId xmlns:p14="http://schemas.microsoft.com/office/powerpoint/2010/main" xmlns="" val="16203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18" y="1142984"/>
            <a:ext cx="8752039" cy="70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object 11"/>
          <p:cNvSpPr txBox="1"/>
          <p:nvPr/>
        </p:nvSpPr>
        <p:spPr>
          <a:xfrm>
            <a:off x="428652" y="1191832"/>
            <a:ext cx="8550305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Итоговая аттестация обучающихся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ГККП «</a:t>
            </a:r>
            <a:r>
              <a:rPr lang="ru-RU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Алгинский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индустриально-технический колледж»</a:t>
            </a:r>
            <a:endParaRPr lang="ru-RU" sz="17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28" name="AutoShape 4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0228" y="3602466"/>
            <a:ext cx="344365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03</a:t>
            </a: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осуществляется идентификация личности </a:t>
            </a:r>
            <a:r>
              <a:rPr lang="kk-KZ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обучающегося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100" dirty="0" smtClean="0">
                <a:latin typeface="Century Gothic" panose="020B0502020202020204" pitchFamily="34" charset="0"/>
              </a:rPr>
              <a:t>и</a:t>
            </a:r>
            <a:endParaRPr lang="ru-RU" sz="1100" dirty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764" y="2079023"/>
            <a:ext cx="39350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01</a:t>
            </a: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на </a:t>
            </a:r>
            <a:r>
              <a:rPr lang="ru-RU" sz="1400" b="1" dirty="0" err="1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интернет-ресурсе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;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WhatsApp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и 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др.);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размещается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график 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онлайн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консультаций. Процедура </a:t>
            </a:r>
          </a:p>
          <a:p>
            <a:r>
              <a:rPr lang="ru-RU" sz="1200" dirty="0" smtClean="0">
                <a:latin typeface="Century Gothic" panose="020B0502020202020204" pitchFamily="34" charset="0"/>
              </a:rPr>
              <a:t>проведения </a:t>
            </a:r>
            <a:r>
              <a:rPr lang="ru-RU" sz="1200" dirty="0" err="1" smtClean="0">
                <a:latin typeface="Century Gothic" panose="020B0502020202020204" pitchFamily="34" charset="0"/>
              </a:rPr>
              <a:t>онлайн</a:t>
            </a:r>
            <a:r>
              <a:rPr lang="ru-RU" sz="1200" dirty="0" smtClean="0">
                <a:latin typeface="Century Gothic" panose="020B0502020202020204" pitchFamily="34" charset="0"/>
              </a:rPr>
              <a:t>  итоговой аттестации рассматривается  через </a:t>
            </a:r>
          </a:p>
          <a:p>
            <a:r>
              <a:rPr lang="ru-RU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Zoom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на методическом объединений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15752" y="2119958"/>
            <a:ext cx="3663205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02</a:t>
            </a: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проводится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вебинар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100" dirty="0">
                <a:latin typeface="Century Gothic" panose="020B0502020202020204" pitchFamily="34" charset="0"/>
              </a:rPr>
              <a:t>за 3-5 рабочих дней до начала </a:t>
            </a:r>
            <a:r>
              <a:rPr lang="ru-RU" sz="1100" dirty="0" smtClean="0">
                <a:latin typeface="Century Gothic" panose="020B0502020202020204" pitchFamily="34" charset="0"/>
              </a:rPr>
              <a:t>проведения экзамена, </a:t>
            </a:r>
            <a:r>
              <a:rPr lang="ru-RU" sz="1100" dirty="0">
                <a:latin typeface="Century Gothic" panose="020B0502020202020204" pitchFamily="34" charset="0"/>
              </a:rPr>
              <a:t>подробно разъясняется вся </a:t>
            </a:r>
            <a:r>
              <a:rPr lang="ru-RU" sz="1100" dirty="0" smtClean="0">
                <a:latin typeface="Century Gothic" panose="020B0502020202020204" pitchFamily="34" charset="0"/>
              </a:rPr>
              <a:t>процедура </a:t>
            </a:r>
            <a:r>
              <a:rPr lang="ru-RU" sz="1100" dirty="0">
                <a:latin typeface="Century Gothic" panose="020B0502020202020204" pitchFamily="34" charset="0"/>
              </a:rPr>
              <a:t>прохождения итоговой аттестации.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15752" y="3721541"/>
            <a:ext cx="3336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4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процедура проведен</a:t>
            </a:r>
            <a:r>
              <a:rPr lang="kk-KZ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ия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итоговой аттестации записывается на видео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15752" y="5006996"/>
            <a:ext cx="37131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6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итог</a:t>
            </a:r>
            <a:r>
              <a:rPr lang="kk-KZ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 аттестации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размещаются на </a:t>
            </a:r>
            <a:r>
              <a:rPr lang="ru-RU" sz="1400" b="1" dirty="0" err="1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интернет-ресурсе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Администратор\Desktop\9070aea37d745e44d6adcb2f034926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64017"/>
            <a:ext cx="1440161" cy="1362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5025" y="2276872"/>
            <a:ext cx="1312730" cy="92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55576" y="5043443"/>
            <a:ext cx="37345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0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итог</a:t>
            </a:r>
            <a:r>
              <a:rPr lang="kk-KZ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 аттестации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 оформляются протоколом</a:t>
            </a:r>
            <a:endParaRPr lang="en-US" sz="14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100" dirty="0">
                <a:latin typeface="Century Gothic" panose="020B0502020202020204" pitchFamily="34" charset="0"/>
              </a:rPr>
              <a:t>При оформлении решений итогов</a:t>
            </a:r>
            <a:r>
              <a:rPr lang="kk-KZ" sz="1100" dirty="0">
                <a:latin typeface="Century Gothic" panose="020B0502020202020204" pitchFamily="34" charset="0"/>
              </a:rPr>
              <a:t>ой</a:t>
            </a:r>
            <a:r>
              <a:rPr lang="ru-RU" sz="1100" dirty="0">
                <a:latin typeface="Century Gothic" panose="020B0502020202020204" pitchFamily="34" charset="0"/>
              </a:rPr>
              <a:t> </a:t>
            </a:r>
            <a:r>
              <a:rPr lang="ru-RU" sz="1100" dirty="0" err="1">
                <a:latin typeface="Century Gothic" panose="020B0502020202020204" pitchFamily="34" charset="0"/>
              </a:rPr>
              <a:t>аттестационн</a:t>
            </a:r>
            <a:r>
              <a:rPr lang="kk-KZ" sz="1100" dirty="0">
                <a:latin typeface="Century Gothic" panose="020B0502020202020204" pitchFamily="34" charset="0"/>
              </a:rPr>
              <a:t>ой </a:t>
            </a:r>
            <a:r>
              <a:rPr lang="ru-RU" sz="1100" dirty="0" err="1">
                <a:latin typeface="Century Gothic" panose="020B0502020202020204" pitchFamily="34" charset="0"/>
              </a:rPr>
              <a:t>комисси</a:t>
            </a:r>
            <a:r>
              <a:rPr lang="kk-KZ" sz="1100" dirty="0">
                <a:latin typeface="Century Gothic" panose="020B0502020202020204" pitchFamily="34" charset="0"/>
              </a:rPr>
              <a:t>и</a:t>
            </a:r>
            <a:r>
              <a:rPr lang="ru-RU" sz="1100" dirty="0">
                <a:latin typeface="Century Gothic" panose="020B0502020202020204" pitchFamily="34" charset="0"/>
              </a:rPr>
              <a:t> в протоколах должно быть зафиксировано, что </a:t>
            </a:r>
            <a:r>
              <a:rPr lang="kk-KZ" sz="1100" dirty="0">
                <a:latin typeface="Century Gothic" panose="020B0502020202020204" pitchFamily="34" charset="0"/>
              </a:rPr>
              <a:t>и</a:t>
            </a:r>
            <a:r>
              <a:rPr lang="ru-RU" sz="1100" dirty="0" err="1">
                <a:latin typeface="Century Gothic" panose="020B0502020202020204" pitchFamily="34" charset="0"/>
              </a:rPr>
              <a:t>тоговая</a:t>
            </a:r>
            <a:r>
              <a:rPr lang="ru-RU" sz="1100" dirty="0">
                <a:latin typeface="Century Gothic" panose="020B0502020202020204" pitchFamily="34" charset="0"/>
              </a:rPr>
              <a:t> аттестация проводил</a:t>
            </a:r>
            <a:r>
              <a:rPr lang="kk-KZ" sz="1100" dirty="0">
                <a:latin typeface="Century Gothic" panose="020B0502020202020204" pitchFamily="34" charset="0"/>
              </a:rPr>
              <a:t>а</a:t>
            </a:r>
            <a:r>
              <a:rPr lang="ru-RU" sz="1100" dirty="0" err="1">
                <a:latin typeface="Century Gothic" panose="020B0502020202020204" pitchFamily="34" charset="0"/>
              </a:rPr>
              <a:t>сь</a:t>
            </a:r>
            <a:r>
              <a:rPr lang="ru-RU" sz="1100" dirty="0">
                <a:latin typeface="Century Gothic" panose="020B0502020202020204" pitchFamily="34" charset="0"/>
              </a:rPr>
              <a:t> посредством ДОТ.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3939" y="5321149"/>
            <a:ext cx="652106" cy="75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574" y="1052229"/>
            <a:ext cx="8880921" cy="70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object 11"/>
          <p:cNvSpPr txBox="1"/>
          <p:nvPr/>
        </p:nvSpPr>
        <p:spPr>
          <a:xfrm>
            <a:off x="394810" y="1117662"/>
            <a:ext cx="8550305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Итоговая аттестация обучающихся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ГККП «</a:t>
            </a:r>
            <a:r>
              <a:rPr lang="ru-RU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Алгинский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индустриально-технический колледж»</a:t>
            </a:r>
            <a:endParaRPr lang="ru-RU" sz="17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28" name="AutoShape 4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&amp;Kcy;&amp;acy;&amp;rcy;&amp;tcy;&amp;icy;&amp;ncy;&amp;kcy;&amp;icy; &amp;pcy;&amp;ocy; &amp;zcy;&amp;acy;&amp;pcy;&amp;rcy;&amp;ocy;&amp;scy;&amp;ucy; &amp;dcy;&amp;ocy;&amp;kcy;&amp;ucy;&amp;mcy;&amp;iecy;&amp;ncy;&amp;tcy; &amp;lcy;&amp;ocy;&amp;gcy;&amp;ocy;&amp;tcy;&amp;icy;&amp;p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png;base64,iVBORw0KGgoAAAANSUhEUgAAAOEAAADhCAMAAAAJbSJIAAAAtFBMVEX/////XgD/WAD/WwD/VQD/TwD/UgD/TQD/SAD/uKX/8ef/rZT/Zyb/1cf/1MP/spn/mXf/e0v/9O7/3dD/9vT/oob/eED/Yx7/wrP//Pn/7+n/waz/5tr/nX3/cyr/fD3/bB3/zbf/ybj/vaH/gFP/mW3/bTT/iln/q4T/kGv/3Mv/Ywn/hkz/oHX/s5L/vqz/5N3/hEj/ilj/i2P/pX7/hFr/vJ7/hmD/jWj/Zyv/cTj/pHs34BBNAAAN+klEQVR4nOVd6ULqOhCm2VoRWYoeLJRVURRExav3LO//XpeKKGZpM0m6HO73ywWafJ1kZjKZZGq13BHGzcF6Md+MR5Pl0vO85XIyGm/mi/WgGYf5N58noni6uB1hShhBCG/h7ZH8gtD27xSPbhfTOCq7q3BE8eBhjBkh6IuWHBgRwvD4YfA30YzfNkuWzY3jyZabt7jsrmsgms6XGpJTSXM5n1ZalOHVM1B2Mlk+Dyqqf84HK0Zs2H2yJGw1OC+bjoD7OXZCb08Sz+/LpnSI8G3CkDN6OyA2eavKaI0fkEPxfQET9FAF5dpd+a7F9wXkr7ol87t/pnmI7wuYPpc5Ie/HLF9+7xxZaRzjVQH8dhxXZczHcO5cfaqB2LxwvbomZvwOVxgwjutC+d1PCITU1hWjvs8Q7jUavxqNHkZs+2vi4AHokklx03E7QDV7llChjU67NWg+9evh3qmOwnr/qTlotTsNmhDXfFhhQ3XqaQ1QTHxyfTF7Svcwz+PZRYf5ei4D8qYF8ItuNQSIUUDuHvUVYPx4RwINWWK2yX1x1cwWIGa0cwJX7/FJh2arZ+Q1c2B1gD9ZLgxm5GVm+p6j2QvJGiGY/nHK6Dvqo3QVup1618b0dohm11mTkozqjvgImKbPFOz3Wn0HzfRbPT+9IZSTwlmwtGZR0Dlz1tRZJ0idkWzhrKkvRKs0gshvuxDfF/p3qYsytnKuU+uTlAYRHbq3xeEwTbOiiePJeO+pZ0Yu/BKEQ6rmiD2na+MUHYODO7fj8xD9u0DdMHJoGa/UU5D+fnLXjgRPv6mybXblqpW1r2oDoZmrRpSYIaUR9h2tqBaqt4j9dhEh+KitNI/UidVQmkHSKyoO1u2pxOjCMCoJBkP7h2tjGORGUUUQkWIDmWeqqIktxbViDtLXojfBoldVV6zUzZVCi/otVx0HoKXqjIXRmMqHKEblhNq7imUVMzb99/Khj27K2hMKbxQ9Mnzjdbkvyl7ddhuEV+mowp6RGx5NpAT9C9e9BuFCOhnxxETxraQjohQdcwi5vkEr+JPkhtC/dN9nIC6lFOFmUa5GA3eBCnM0pf4NA8Zu6tIhWgmCW/9GRhFj2DJ1JNMyFSGoojiCPOKPzJf3q0JwS1E2FwkgVNyUuYAVUDJfkKobqu3bRDJTX7qZ+A6Z0cCerlW8lagZVuRqUAdDibJHt3rflRkKVKarJserTA5aJiOUjFF8k3d/DXAj6aensyiYS94NqUqG2SFCicJH8+zv3UvGqF926pUcXYm2YdnpDJIVBa2WGv1CS7RqeJL1pbUoenSt0Vj8OGzb4WIGnwrX4owib+lfCSVjlGRbmadOQJAtWNCGZgZHkqnI0l+URM0E2ZPwRL1/AgI8RCnxUNOVTSyKkGSb+kflvgYYPnSfZyhKkaXlgWwEEeJeZiN9dwR1muPQE4YP2qg/LbEUGobiX5c5mOwEyFBiMlIsxrPQV9LObCLcTwVsh4+HgIXYFsfds+qzEhGibD3a/PgW7tjhY0IFUJsRicpRKURRhFRjA/Rk1wKx3eue7d4U3H+aCXZfJcSu+MnfGg2cvjPEv6Ad4/GhsCjcQ/wtSkb+kJXwwUBHd38wbIA7xsGc4ZNgFOXh01hQSuhO5/nlM6zdCVPRl4X5H4SPUa2pVQGGfWF+oQfxU6FAEOkFLirAsDYUOy+q5CvB/aF6ersKDENBiETcNhXWhZoilDMM4Yh3vWTN7c/gnSRBiGJ8WLT2vqbpFRj2L3qBAfaKjia/4DuYKENBTQpWX1g2oWx/Tc7wwrc6J7tvPvgJEqSgTvlF1LloC3V9FI7hdWqeLYRjA0KxL9hE/H05PeD1DO7oPvs7Q1mg1pTiDwDDWoeXEfkeOxX8Gf1tmG8Mu6rcJRPQAYChsFmDv/k1QngGsIj5xvDF5VoRtpISlsLfAjbCICX6AcRDhvvIEKZ2+FAboJhGS+BwOASEdZOvvxY6ZPi0Gyr436YdPqIvDDJMhWDK4TCNeJcA64RIJQzPdg8KrLPMd70loJDGNS8m+qWMp7yAGSD1NxeGzIDhjFcmB9pUMPcaQeBPVIahEB4+MPpLTr74BfDgyjAUFDle7v8T2wzSCjEUh+k+NiwsnCjEX6oOQ0Fhfu7S8JFufY8tQXUYCp7bPvod8dMQ9uAKMTzhRbXcDUZhOyYAHXGtEMOY94o/NmlElw302AoxrCkcNz7IhrWCiJ+oEsM7fiLuQm5jfho+gp5aJYaPnBDxOPlrxEkWOA0rxVCMaieqRlA0DPbUKjGsCVwSafFuN2RdkaBSDPn1xbvzveAY6sZJ96gUQz5uSpL0bz4TEeSU1irGkHdNUbKG4BOefeCVFpViyO/qv4e+hZUxMG0njeHpBQzDvctvyvBciFaImxrgLZY0hg1gptRneMyUYa3BCYyGgrGALSwyGEpSQFOBrBnyy4utuWjyqlR3v0KHYc8HBRH9wJohv39BmoLfDYiUZjOsQ7F/qDFDPmq69b35dEtQjDKLoTGMGQ64SUfWtQVvDqEHMqvFsMkbxEVtzptDaHZgtRg+cQYRzWsbniE0t6laDPnYPr4VVocZKbYiqsWwzhu/seC0SdI00lEthnzSzNZtm3jcn6B5ENViGPE+xqS25P4Czu9MY9iFwpphrcfxWQoMwZk/6T4NDPY+Ta0hMOQHqVOGxfulguvtCQzBeaKpMmQEAubbM/yVydCpDGeXQNiuD2UyzHUeGsPlPMxVlxrDpS49fnt4/D7N8fult0e/tjj+9WGua/wICmuGkjV+rnGaHz0grH0aSZwm11gb0C/FxJqhJNaWa7z0F4Kd0LNnKImX8glRTmPerz9g+L3fM3EW8yZxvvsWxnC5b5Hr3pMxXO49ifuHwGM5lWIo3T88qj3gS9ke8PHv4x9/Lsbx59Mcf05Unnlt0EyFC8tIlDyvLc/cxKIzFRS5iUJ+KWwiVikiLKSy7xZKOeYIL4NCo/qqHGEhzxs5y/M+h2L/ULd53sefq3805y2EM+ufR9aP/8zM8Z97+h+cXTv+84fVO0NqwjDtDKnksLrZOWAxU+EeBgu/NPUcsLOz3GVmKqSf5XZ1Hr9Mv5TfGuV20RzdqWC5tiDUnGHGnQqiNjW7F4NnODgBwnweZt2L4ehuk/J0qeRuE86mi/fT6K6DWx/fTH4uj2Hm/TQWdwxd7gY4+jk4GVygkhhq3DEk1grQjZvul52IkH1NpuIZatwTZX7Xl5hnVTxDrbu+RF2jK8SZMEIKZyi5r02yv2R6516t9sqLv2iG4i24sjv3arF4NZ+mOo1+cGqqaIaa9yZKigNp3X2Z4OJ7Ue2CGUruvpRfJSy5v1S7YEB4elOeLhW9X9XVhGZ30B7ijJXA8FL7DlrDe4QPUYZPI7lHmCovgxaFCMw9KYMh5C5ow/u8D1ACQ9h93mZ3sh+gBIawO9kN79X/QvEMoffqS2sjAApZFc4QXBtBWrsFEB7+mBTg/EbFczIZyupbZNXEeTOsUbLD/lJmYnnF/sdkoVnDR1KjhGXUKJHWmWH6oUVocC0dWaOnJaqN7DozlrWCHt1d0JptjA1rBVnWexKXw+bIODbQN6z3ZFmzq0+dUcxS4tKaXVqJlXZ11/pYWc4eBJQVk5ZoGe1SnZa1804JBZ3Jk4HSrMpINrXz7Osfdk9aljjLssF29Q//ghqWA7salrXaP9I6pMYFvp2jKa1D+g/kEUdfS7ZWxxWmqKgHDHT3FTWdqzBQFTWdwV2rbF1uqZIxqMv9P6itXoskq4yEYrllc4dSgngCrmqSQOagJuMBmMvvFPLqGXolZCXoSseph25sC5CZon+j6JFxJVj+QOb+lZFyrEaXyNctcDX6Bbne2k7GU3f91sapqjNWUaG1zENNXtu10dS2QKQqYEPXdg+Wm8Vk177YkXpG5FPQY5YE1RS9oEizMVTVrzGx9DyUFEmvqGLW3Z4qbuCC4JaiYi562G8XMRujtq+K/djOwT3WynK4CNlGt7MxQIoZuNWijgiKx/gP3+IN9JYJGJ5uVCPIw9abBwdoqkup4eAuPxenf6euh42R06VcV+6jvgP5Q0O3MAPh0FcO0G1/HOu5cKJuzEM0B47hkKY0SSbOW4xWaVsSyHc8Vvt3KfLbWolVHlp8wdIC9ijouPNyzjpBGj/sxgyKaErDU1/t+r2WC0H2W0ulAdy9TJxbuKg+ytiTIP71zG74RLNrP6uRkfUmegr+SR2piSAZeZmZKoFw9kKyGwAFfuFoemkT5KMPtHMCvJx/i/ik42fR245QL/eAZnSb3Y2tNQ7Iz0d9lvHjTxZoFGjF7LYIT3iaLcb33hCfdoaX3fRdsvPu5bBDfUV8ggPyNPcHbRHONcS4Y4mYT3uddmvQfOrXPwsZR2G//9QctNqdHvWZbnFdzObAq3MscD8BZCRgjAhjfkKl12j8ajR6CXGfMYLSzc93sIlGEoJDvKmiCpl0zfb5EcnMk3GN7VA142jEjz3k49ynI97oTkdLYLaBGx83uH8ugCNmz8VOQJ5j2hLHARAtlV+C7iZHjohuiornpaH+B+sZbCC2T/2Tp48NQXQ1cq5YERtdlaE/lbifew61DmJ4Xvb0ExFNV8zJaMWEbKZFb/xoIhysqLabKWeHCF0NKjU6eUTT+ZIQI5ZbdmQ5r6r0viG+2iwZjGXinC83V2W5LgaI4sHD2GMa0kwkx7zxwzT+G4THIYqn65eRR5MSEAgdriq2P6PkNB+j3uhl/VeSO0QYNwdvi/nteDRZJnUKlsvJaHw7X7wNmnEBOuU/5M5EKzM5sU8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4805" y="3993852"/>
            <a:ext cx="4111172" cy="600164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Century Gothic" panose="020B0502020202020204" pitchFamily="34" charset="0"/>
              </a:rPr>
              <a:t>Обучающийся </a:t>
            </a:r>
            <a:r>
              <a:rPr lang="ru-RU" sz="1100" dirty="0">
                <a:latin typeface="Century Gothic" panose="020B0502020202020204" pitchFamily="34" charset="0"/>
              </a:rPr>
              <a:t>готовит в электронном виде свою работу, которую будет представлять в режиме «демонстрация экрана».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3121028"/>
            <a:ext cx="3960440" cy="76944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Century Gothic" panose="020B0502020202020204" pitchFamily="34" charset="0"/>
              </a:rPr>
              <a:t>Выдача билетов может осуществляться в программе «генератор случайных чисел». Технический секретарь в режиме демонстрации экрана показывает номер билета обучающемуся.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44805" y="4766158"/>
            <a:ext cx="4111172" cy="600164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Century Gothic" panose="020B0502020202020204" pitchFamily="34" charset="0"/>
              </a:rPr>
              <a:t>Защита </a:t>
            </a:r>
            <a:r>
              <a:rPr lang="ru-RU" sz="1100" dirty="0" smtClean="0">
                <a:latin typeface="Century Gothic" panose="020B0502020202020204" pitchFamily="34" charset="0"/>
              </a:rPr>
              <a:t>проходит </a:t>
            </a:r>
            <a:r>
              <a:rPr lang="ru-RU" sz="1100" dirty="0">
                <a:latin typeface="Century Gothic" panose="020B0502020202020204" pitchFamily="34" charset="0"/>
              </a:rPr>
              <a:t>в виде </a:t>
            </a:r>
            <a:r>
              <a:rPr lang="ru-RU" sz="1100" dirty="0" smtClean="0">
                <a:latin typeface="Century Gothic" panose="020B0502020202020204" pitchFamily="34" charset="0"/>
              </a:rPr>
              <a:t>демонстрации видеоролика, </a:t>
            </a:r>
            <a:r>
              <a:rPr lang="ru-RU" sz="1100" dirty="0">
                <a:latin typeface="Century Gothic" panose="020B0502020202020204" pitchFamily="34" charset="0"/>
              </a:rPr>
              <a:t>презентации, в котором отражены </a:t>
            </a:r>
            <a:r>
              <a:rPr lang="ru-RU" sz="1100" dirty="0" smtClean="0">
                <a:latin typeface="Century Gothic" panose="020B0502020202020204" pitchFamily="34" charset="0"/>
              </a:rPr>
              <a:t>технологическая карта задания,  </a:t>
            </a:r>
            <a:r>
              <a:rPr lang="ru-RU" sz="1100" dirty="0">
                <a:latin typeface="Century Gothic" panose="020B0502020202020204" pitchFamily="34" charset="0"/>
              </a:rPr>
              <a:t>общая характеристика и т.д.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4805" y="3109111"/>
            <a:ext cx="4111171" cy="76944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Century Gothic" panose="020B0502020202020204" pitchFamily="34" charset="0"/>
              </a:rPr>
              <a:t>Общее время на защиту одного </a:t>
            </a:r>
            <a:r>
              <a:rPr lang="kk-KZ" sz="1100" dirty="0">
                <a:latin typeface="Century Gothic" panose="020B0502020202020204" pitchFamily="34" charset="0"/>
              </a:rPr>
              <a:t>обучающегося</a:t>
            </a:r>
            <a:r>
              <a:rPr lang="ru-RU" sz="1100" dirty="0">
                <a:latin typeface="Century Gothic" panose="020B0502020202020204" pitchFamily="34" charset="0"/>
              </a:rPr>
              <a:t>, включая устное выступление и ответы на дополнительные вопросы, составляет не более 15 минут.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0506" y="1934631"/>
            <a:ext cx="3599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Квалификационный экзамен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85850" y="1934631"/>
            <a:ext cx="3379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Сдача итогового экзамена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4804" y="2337902"/>
            <a:ext cx="4111171" cy="64633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Century Gothic" panose="020B0502020202020204" pitchFamily="34" charset="0"/>
              </a:rPr>
              <a:t>Подключение </a:t>
            </a:r>
            <a:r>
              <a:rPr lang="kk-KZ" sz="1200" dirty="0">
                <a:latin typeface="Century Gothic" panose="020B0502020202020204" pitchFamily="34" charset="0"/>
              </a:rPr>
              <a:t>обучающихся</a:t>
            </a:r>
            <a:r>
              <a:rPr lang="ru-RU" sz="1200" dirty="0">
                <a:latin typeface="Century Gothic" panose="020B0502020202020204" pitchFamily="34" charset="0"/>
              </a:rPr>
              <a:t> и членов комиссии к видео сессии осуществляется за 1 час до начала </a:t>
            </a:r>
            <a:r>
              <a:rPr lang="ru-RU" sz="1200" dirty="0" smtClean="0">
                <a:latin typeface="Century Gothic" panose="020B0502020202020204" pitchFamily="34" charset="0"/>
              </a:rPr>
              <a:t>квалификационного экзамена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2338368"/>
            <a:ext cx="3960440" cy="64633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kk-KZ" sz="1200" dirty="0">
                <a:latin typeface="Century Gothic" panose="020B0502020202020204" pitchFamily="34" charset="0"/>
              </a:rPr>
              <a:t>О</a:t>
            </a:r>
            <a:r>
              <a:rPr lang="ru-RU" sz="1200" dirty="0" err="1">
                <a:latin typeface="Century Gothic" panose="020B0502020202020204" pitchFamily="34" charset="0"/>
              </a:rPr>
              <a:t>бучающийся</a:t>
            </a:r>
            <a:r>
              <a:rPr lang="ru-RU" sz="1200" dirty="0">
                <a:latin typeface="Century Gothic" panose="020B0502020202020204" pitchFamily="34" charset="0"/>
              </a:rPr>
              <a:t> перед сдачей </a:t>
            </a:r>
            <a:r>
              <a:rPr lang="ru-RU" sz="1200" dirty="0" smtClean="0">
                <a:latin typeface="Century Gothic" panose="020B0502020202020204" pitchFamily="34" charset="0"/>
              </a:rPr>
              <a:t>экзамена показывает </a:t>
            </a:r>
            <a:r>
              <a:rPr lang="ru-RU" sz="1200" dirty="0">
                <a:latin typeface="Century Gothic" panose="020B0502020202020204" pitchFamily="34" charset="0"/>
              </a:rPr>
              <a:t>на веб-камеру удостоверение личности.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932040" y="3993852"/>
            <a:ext cx="3960440" cy="60016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kk-KZ" sz="1100" dirty="0">
                <a:latin typeface="Century Gothic" panose="020B0502020202020204" pitchFamily="34" charset="0"/>
              </a:rPr>
              <a:t>О</a:t>
            </a:r>
            <a:r>
              <a:rPr lang="ru-RU" sz="1100" dirty="0" err="1">
                <a:latin typeface="Century Gothic" panose="020B0502020202020204" pitchFamily="34" charset="0"/>
              </a:rPr>
              <a:t>бучающийся</a:t>
            </a:r>
            <a:r>
              <a:rPr lang="ru-RU" sz="1100" dirty="0">
                <a:latin typeface="Century Gothic" panose="020B0502020202020204" pitchFamily="34" charset="0"/>
              </a:rPr>
              <a:t> готовится к ответу в течение установленного времени, в зависимости от специфики экзамена и других условий.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44804" y="5504666"/>
            <a:ext cx="4111172" cy="769441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Century Gothic" panose="020B0502020202020204" pitchFamily="34" charset="0"/>
              </a:rPr>
              <a:t>По окончании </a:t>
            </a:r>
            <a:r>
              <a:rPr lang="ru-RU" sz="1100" dirty="0" smtClean="0">
                <a:latin typeface="Century Gothic" panose="020B0502020202020204" pitchFamily="34" charset="0"/>
              </a:rPr>
              <a:t>обучающийся отвечает на вопросы</a:t>
            </a:r>
            <a:r>
              <a:rPr lang="kk-KZ" sz="1100" dirty="0" smtClean="0">
                <a:latin typeface="Century Gothic" panose="020B0502020202020204" pitchFamily="34" charset="0"/>
              </a:rPr>
              <a:t> (</a:t>
            </a:r>
            <a:r>
              <a:rPr lang="ru-RU" sz="1100" dirty="0" smtClean="0">
                <a:latin typeface="Century Gothic" panose="020B0502020202020204" pitchFamily="34" charset="0"/>
              </a:rPr>
              <a:t>осуществляется видеозапись</a:t>
            </a:r>
            <a:r>
              <a:rPr lang="kk-KZ" sz="1100" dirty="0" smtClean="0">
                <a:latin typeface="Century Gothic" panose="020B0502020202020204" pitchFamily="34" charset="0"/>
              </a:rPr>
              <a:t>)</a:t>
            </a:r>
            <a:r>
              <a:rPr lang="ru-RU" sz="1100" dirty="0" smtClean="0">
                <a:latin typeface="Century Gothic" panose="020B0502020202020204" pitchFamily="34" charset="0"/>
              </a:rPr>
              <a:t>. Все электронные материалы, накопительные диски сдают в учебную часть при получении диплома</a:t>
            </a:r>
            <a:endParaRPr lang="ru-RU" sz="1100" dirty="0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55818" y="4766158"/>
            <a:ext cx="3936662" cy="769441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latin typeface="Century Gothic" panose="020B0502020202020204" pitchFamily="34" charset="0"/>
              </a:rPr>
              <a:t>После завершения подготовки ответа </a:t>
            </a:r>
            <a:r>
              <a:rPr lang="kk-KZ" sz="1100" dirty="0">
                <a:latin typeface="Century Gothic" panose="020B0502020202020204" pitchFamily="34" charset="0"/>
              </a:rPr>
              <a:t>о</a:t>
            </a:r>
            <a:r>
              <a:rPr lang="ru-RU" sz="1100" dirty="0" err="1">
                <a:latin typeface="Century Gothic" panose="020B0502020202020204" pitchFamily="34" charset="0"/>
              </a:rPr>
              <a:t>бучающийся</a:t>
            </a:r>
            <a:r>
              <a:rPr lang="ru-RU" sz="1100" dirty="0">
                <a:latin typeface="Century Gothic" panose="020B0502020202020204" pitchFamily="34" charset="0"/>
              </a:rPr>
              <a:t> показывает лист с ответом, а секретарь делает скриншот экрана, сохраняет ответы. </a:t>
            </a:r>
            <a:r>
              <a:rPr lang="kk-KZ" sz="1100" dirty="0">
                <a:latin typeface="Century Gothic" panose="020B0502020202020204" pitchFamily="34" charset="0"/>
              </a:rPr>
              <a:t>О</a:t>
            </a:r>
            <a:r>
              <a:rPr lang="ru-RU" sz="1100" dirty="0" err="1">
                <a:latin typeface="Century Gothic" panose="020B0502020202020204" pitchFamily="34" charset="0"/>
              </a:rPr>
              <a:t>бучающийся</a:t>
            </a:r>
            <a:r>
              <a:rPr lang="ru-RU" sz="1100" dirty="0">
                <a:latin typeface="Century Gothic" panose="020B0502020202020204" pitchFamily="34" charset="0"/>
              </a:rPr>
              <a:t> отвечает на вопросы</a:t>
            </a:r>
            <a:r>
              <a:rPr lang="kk-KZ" sz="1100" dirty="0">
                <a:latin typeface="Century Gothic" panose="020B0502020202020204" pitchFamily="34" charset="0"/>
              </a:rPr>
              <a:t> (</a:t>
            </a:r>
            <a:r>
              <a:rPr lang="ru-RU" sz="1100" dirty="0">
                <a:latin typeface="Century Gothic" panose="020B0502020202020204" pitchFamily="34" charset="0"/>
              </a:rPr>
              <a:t>осуществляется видеозапись</a:t>
            </a:r>
            <a:r>
              <a:rPr lang="kk-KZ" sz="1100" dirty="0">
                <a:latin typeface="Century Gothic" panose="020B0502020202020204" pitchFamily="34" charset="0"/>
              </a:rPr>
              <a:t>)</a:t>
            </a:r>
            <a:r>
              <a:rPr lang="ru-RU" sz="1100" dirty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1132" y="2487975"/>
            <a:ext cx="484711" cy="47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4713" y="3267722"/>
            <a:ext cx="484711" cy="47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3633" y="4055908"/>
            <a:ext cx="484711" cy="47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6767" y="4828214"/>
            <a:ext cx="484711" cy="47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4929190" y="5572140"/>
            <a:ext cx="3936662" cy="938719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тестирование</a:t>
            </a:r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 с использованием автоматизированных систем (</a:t>
            </a:r>
            <a:r>
              <a:rPr lang="ru-RU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EduPage</a:t>
            </a:r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Times New Roman"/>
              </a:rPr>
              <a:t> и др.); </a:t>
            </a:r>
          </a:p>
          <a:p>
            <a:pPr indent="450215" algn="just">
              <a:spcAft>
                <a:spcPts val="0"/>
              </a:spcAft>
            </a:pPr>
            <a:r>
              <a:rPr lang="ru-RU" sz="1100" dirty="0" smtClean="0">
                <a:latin typeface="Century Gothic" panose="020B0502020202020204" pitchFamily="34" charset="0"/>
              </a:rPr>
              <a:t>Все электронные материалы, накопительные диски сдают в учебную часть при получении диплома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Times New Roman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5500702"/>
            <a:ext cx="484711" cy="47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6782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85727"/>
          <a:ext cx="8286808" cy="5643606"/>
        </p:xfrm>
        <a:graphic>
          <a:graphicData uri="http://schemas.openxmlformats.org/drawingml/2006/table">
            <a:tbl>
              <a:tblPr/>
              <a:tblGrid>
                <a:gridCol w="443935"/>
                <a:gridCol w="2145692"/>
                <a:gridCol w="2339595"/>
                <a:gridCol w="1928826"/>
                <a:gridCol w="1428760"/>
              </a:tblGrid>
              <a:tr h="663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ТОП АТАУЫ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КОНСУЛЬТАЦИЯНЫҢ  ӨТКІЗІЛУ КҮНІ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ЕМТИХАННЫҢ ӨТКІЗІЛУ КҮНІ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101 Тр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1504000 </a:t>
                      </a:r>
                      <a:endParaRPr lang="kk-KZ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Фермер шаруашылығы (1504062)»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13,15.06.2020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17-18.06.2020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Орыс тілі және әдебиеті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20,22.06.2020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Қазақ тілі және әдебиеті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24-25.06.2020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27,29.06.2020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 103 Д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1114000 </a:t>
                      </a:r>
                      <a:endParaRPr lang="kk-KZ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Дәнекерлеу ісі (1114042)»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27,29.06.2020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24-25.06.2020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Орыс тілі және әдебиеті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17-18.06.2020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Қазақ тілі және әдебиеті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20,22.06.2020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13,15.06.2020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 102 П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1504000 </a:t>
                      </a:r>
                      <a:endParaRPr lang="kk-KZ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Фермерское хозяйство (1504042)»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17-18.06.2020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27,29.06.2020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Русский язык и литература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24-25.06.2020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26.06.2020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Казахский язык и литература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13,15.06.2020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16.06.2020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История Казахстана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20,22.06.2020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23.06.2020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357163"/>
          <a:ext cx="8501121" cy="6072232"/>
        </p:xfrm>
        <a:graphic>
          <a:graphicData uri="http://schemas.openxmlformats.org/drawingml/2006/table">
            <a:tbl>
              <a:tblPr/>
              <a:tblGrid>
                <a:gridCol w="596570"/>
                <a:gridCol w="2087994"/>
                <a:gridCol w="2458972"/>
                <a:gridCol w="1928826"/>
                <a:gridCol w="1428759"/>
              </a:tblGrid>
              <a:tr h="867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ТОП АТАУЫ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КОНСУЛЬТАЦИЯНЫҢ  ӨТКІЗІЛУ КҮНІ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ЕМТИХАННЫҢ ӨТКІЗІЛУ КҮНІ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203 С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1401000 Ғимараттар мен құрылымдарды салу және пайдалану (1401012 тас қалаушы)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Нарықтық экономика негіздері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04.04.2020, 06.04.2020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Қорытынды аттестаттау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26.06.2020, 29.06.2020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Еңбекті қорғау ж/е ҚТ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04.04.2020, 07.04.2020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Материалтану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04.04.2020, 08.04.2020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 201 Д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1114000 </a:t>
                      </a:r>
                      <a:endParaRPr lang="kk-KZ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Дәнекерлеу ісі (1114042)»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Материалтану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23.06.2020, 24.06.2020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Қорытынды аттестаттау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27.06.2020, 29.06.2020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 202 П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1504000 </a:t>
                      </a:r>
                      <a:endParaRPr lang="kk-KZ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Фермерское хозяйство (1504042)»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Основы физиологии питания и санитарии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20.05.2020, 24.06.2020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Промежуточная аттестация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18.05.2020, 26.06.2020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Итоговая аттестация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4" y="285728"/>
          <a:ext cx="7786742" cy="5911521"/>
        </p:xfrm>
        <a:graphic>
          <a:graphicData uri="http://schemas.openxmlformats.org/drawingml/2006/table">
            <a:tbl>
              <a:tblPr/>
              <a:tblGrid>
                <a:gridCol w="500066"/>
                <a:gridCol w="1643074"/>
                <a:gridCol w="3105967"/>
                <a:gridCol w="1385053"/>
                <a:gridCol w="1152582"/>
              </a:tblGrid>
              <a:tr h="495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ТОП АТАУЫ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КОНСУЛЬТАЦИЯНЫҢ  ӨТКІЗІЛУ КҮНІ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ЕМТИХАННЫҢ ӨТКІЗІЛУ КҮНІ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303Д тобы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1114000 Дәнекерлеу ісі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1114042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Газбен электрдәнекерлеуші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БМ 03 Дене қасиеттерін дамыту және жетілдіру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20,22.06.2020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ПМ 03 (Газ жалынымен кесу) арнайы пән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24-25.06.2020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Біліктілік емтихан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27,29.06.2020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30.06.2020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65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№ 301П тобы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1504000  Фермер шаруашылығы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1504042 «Аспазшы»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Дене тәрбиесі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26-27.06.2020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Тамақтану физиологиясы мен санитария негіздері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12-13.06.2020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Тағам дайындау технологиясы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16-17.06.2020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18.06.2020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Тамақтану  кәсіпорындарындағы өндірісті ұйымдастыру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19-20.06.2020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22.06.2020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Біліктілік емтихан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23-24.06.2020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25.06.2020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302Эл тобы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1115000 Электромеханическое оборудование в промышленности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1115042 Электромонтер по ремонту и обслуживанию электрооборудования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958340" algn="r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БМ 03 Развитие и совершенствование физических качеств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15-16.06.2020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17.06.2020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ПМ 07 (Выполнение работ  по монтажу электрооборудования) электротехнические материалы 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18-19.06.2020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22.06.2020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ПМ 08 (Выполнение работ по эксплуатации электрооборудования) эксплуатация и ремонт электрооборудования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05-06.06.2020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08-09.06.2020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ПМ 09 (Выполнение работ по эксплуатации электрооборудования) производственное обучение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-11.06.2020</a:t>
                      </a: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12-13.06.2020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Квалификационный экзамен (итоговая аттестация)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23-24.06.2020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25-26.06.2020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85728"/>
          <a:ext cx="8072497" cy="5929355"/>
        </p:xfrm>
        <a:graphic>
          <a:graphicData uri="http://schemas.openxmlformats.org/drawingml/2006/table">
            <a:tbl>
              <a:tblPr/>
              <a:tblGrid>
                <a:gridCol w="582763"/>
                <a:gridCol w="1409300"/>
                <a:gridCol w="1411764"/>
                <a:gridCol w="1374828"/>
                <a:gridCol w="962790"/>
                <a:gridCol w="582763"/>
                <a:gridCol w="582763"/>
                <a:gridCol w="582763"/>
                <a:gridCol w="582763"/>
              </a:tblGrid>
              <a:tr h="3120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№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Код квалификации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специальность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квалификация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Язык обучения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Количество учащихся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Гос заказ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На платной основе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9 кл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11 кл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9 кл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11 кл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1114042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1114000 Сварочное дело 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Электрогазосварщик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каз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25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2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1201072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1201000 Техническое обслуживание</a:t>
                      </a:r>
                      <a:endParaRPr lang="ru-RU" sz="1100">
                        <a:latin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ремонт и эксплуатация автомобильного транспорта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Слесарь по ремонту </a:t>
                      </a:r>
                      <a:endParaRPr lang="ru-RU" sz="1100" dirty="0">
                        <a:latin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автомобилей 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каз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25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3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1504042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1504000 Фермерское хозяйство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</a:rPr>
                        <a:t>Повар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рус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</a:rPr>
                        <a:t>25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</a:rPr>
                        <a:t>ИТОГО: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</a:rPr>
                        <a:t>75</a:t>
                      </a:r>
                      <a:endParaRPr lang="ru-RU" sz="1100">
                        <a:latin typeface="Calibri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</a:endParaRPr>
                    </a:p>
                  </a:txBody>
                  <a:tcPr marL="66941" marR="66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785927"/>
          <a:ext cx="8715436" cy="1837871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785817">
                <a:tc>
                  <a:txBody>
                    <a:bodyPr/>
                    <a:lstStyle/>
                    <a:p>
                      <a:pPr algn="l" fontAlgn="b"/>
                      <a:r>
                        <a:rPr lang="ru-RU" sz="4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1504042- 25, 1114042 -20, 1201072 – 33</a:t>
                      </a:r>
                    </a:p>
                    <a:p>
                      <a:pPr algn="ctr" fontAlgn="b"/>
                      <a:r>
                        <a:rPr lang="ru-RU" sz="40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 </a:t>
                      </a:r>
                    </a:p>
                    <a:p>
                      <a:pPr algn="l" fontAlgn="b"/>
                      <a:r>
                        <a:rPr lang="ru-RU" sz="4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05.06.2020г - </a:t>
                      </a:r>
                      <a:r>
                        <a:rPr lang="ru-RU" sz="40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 абитуриентов</a:t>
                      </a:r>
                      <a:endParaRPr lang="ru-RU" sz="4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71" marR="9071" marT="90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85735"/>
          <a:ext cx="7929617" cy="6182742"/>
        </p:xfrm>
        <a:graphic>
          <a:graphicData uri="http://schemas.openxmlformats.org/drawingml/2006/table">
            <a:tbl>
              <a:tblPr/>
              <a:tblGrid>
                <a:gridCol w="376704"/>
                <a:gridCol w="5838910"/>
                <a:gridCol w="1714003"/>
              </a:tblGrid>
              <a:tr h="861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ФИО профориентатора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предварительных заявлений на 2020-2021 уч год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Ибрагимов  Мурат Куанышбаевич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Есетова Анар Маликовна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Зрячева Елена Станиславовна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Калиева Бибигуль Утесбаевна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Артыкова Аккумис Кенгескалиевна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Джумабаева Камар Муратовна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Ескельдина Гульнар Кайнуллаевна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Бисенова Алия Сагиндыковна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Кариева Кулжан Куандыковна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Кушетов Жанесен Удайович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Тажбагамбетова Аян Муханбетовна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Тажиков Медет Болатович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Тлеумуратова Казина Сарсенбаевна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Тукибаев Сенбай Зайтжанович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Чижова Валентина Владимировна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Мингазутдинова Фирая Зуфаровна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Есенгарина Низвиля Абдигалиевна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Клименко Наталья Геннадьевна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Байденов НЖ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самостятельно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на 04.06.2020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7850</TotalTime>
  <Words>1036</Words>
  <Application>Microsoft Office PowerPoint</Application>
  <PresentationFormat>Экран (4:3)</PresentationFormat>
  <Paragraphs>329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реализации  поставленных задач  по итогам первого полугодия  и об основных задачах на второе полугодие 2016 года</dc:title>
  <dc:creator>Роза Шаяханова</dc:creator>
  <cp:lastModifiedBy>user</cp:lastModifiedBy>
  <cp:revision>355</cp:revision>
  <cp:lastPrinted>2020-04-20T08:11:24Z</cp:lastPrinted>
  <dcterms:modified xsi:type="dcterms:W3CDTF">2020-06-06T04:37:35Z</dcterms:modified>
</cp:coreProperties>
</file>